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grandir Bold" panose="020B0604020202020204" charset="0"/>
      <p:regular r:id="rId8"/>
    </p:embeddedFont>
    <p:embeddedFont>
      <p:font typeface="TC Milo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664" y="-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01F42-CAD6-42CF-8329-FCADBCEFCFA4}" type="datetimeFigureOut">
              <a:rPr lang="en-ID" smtClean="0"/>
              <a:t>20/12/2024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0B595-4580-474C-B44C-7D259C1DC7C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8404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0B595-4580-474C-B44C-7D259C1DC7C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435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0B595-4580-474C-B44C-7D259C1DC7C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5389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767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36730" r="-68001" b="-502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450449">
            <a:off x="4100564" y="7984250"/>
            <a:ext cx="16230600" cy="2844199"/>
          </a:xfrm>
          <a:custGeom>
            <a:avLst/>
            <a:gdLst/>
            <a:ahLst/>
            <a:cxnLst/>
            <a:rect l="l" t="t" r="r" b="b"/>
            <a:pathLst>
              <a:path w="16230600" h="2844199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5841407">
            <a:off x="7527446" y="7122234"/>
            <a:ext cx="6460236" cy="8229600"/>
          </a:xfrm>
          <a:custGeom>
            <a:avLst/>
            <a:gdLst/>
            <a:ahLst/>
            <a:cxnLst/>
            <a:rect l="l" t="t" r="r" b="b"/>
            <a:pathLst>
              <a:path w="6460236" h="8229600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-751875">
            <a:off x="10043618" y="9112122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4376478">
            <a:off x="1156889" y="8300709"/>
            <a:ext cx="6110478" cy="8229600"/>
          </a:xfrm>
          <a:custGeom>
            <a:avLst/>
            <a:gdLst/>
            <a:ahLst/>
            <a:cxnLst/>
            <a:rect l="l" t="t" r="r" b="b"/>
            <a:pathLst>
              <a:path w="6110478" h="8229600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6284536" y="6217638"/>
            <a:ext cx="5718928" cy="1200675"/>
            <a:chOff x="0" y="0"/>
            <a:chExt cx="7625237" cy="1600900"/>
          </a:xfrm>
        </p:grpSpPr>
        <p:sp>
          <p:nvSpPr>
            <p:cNvPr id="8" name="Freeform 8"/>
            <p:cNvSpPr/>
            <p:nvPr/>
          </p:nvSpPr>
          <p:spPr>
            <a:xfrm rot="5291627">
              <a:off x="1613151" y="-1518633"/>
              <a:ext cx="1455433" cy="4638166"/>
            </a:xfrm>
            <a:custGeom>
              <a:avLst/>
              <a:gdLst/>
              <a:ahLst/>
              <a:cxnLst/>
              <a:rect l="l" t="t" r="r" b="b"/>
              <a:pathLst>
                <a:path w="1455433" h="4638166">
                  <a:moveTo>
                    <a:pt x="0" y="0"/>
                  </a:moveTo>
                  <a:lnTo>
                    <a:pt x="1455433" y="0"/>
                  </a:lnTo>
                  <a:lnTo>
                    <a:pt x="1455433" y="4638166"/>
                  </a:lnTo>
                  <a:lnTo>
                    <a:pt x="0" y="4638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036" r="-4036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 rot="-5466966">
              <a:off x="5140880" y="-1098572"/>
              <a:ext cx="1338110" cy="3605224"/>
            </a:xfrm>
            <a:custGeom>
              <a:avLst/>
              <a:gdLst/>
              <a:ahLst/>
              <a:cxnLst/>
              <a:rect l="l" t="t" r="r" b="b"/>
              <a:pathLst>
                <a:path w="1338110" h="3605224">
                  <a:moveTo>
                    <a:pt x="0" y="0"/>
                  </a:moveTo>
                  <a:lnTo>
                    <a:pt x="1338109" y="0"/>
                  </a:lnTo>
                  <a:lnTo>
                    <a:pt x="1338109" y="3605224"/>
                  </a:lnTo>
                  <a:lnTo>
                    <a:pt x="0" y="360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799" r="-11799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-1526086" y="2209505"/>
            <a:ext cx="1034126" cy="5286265"/>
          </a:xfrm>
          <a:custGeom>
            <a:avLst/>
            <a:gdLst/>
            <a:ahLst/>
            <a:cxnLst/>
            <a:rect l="l" t="t" r="r" b="b"/>
            <a:pathLst>
              <a:path w="1034126" h="5286265">
                <a:moveTo>
                  <a:pt x="0" y="0"/>
                </a:moveTo>
                <a:lnTo>
                  <a:pt x="1034126" y="0"/>
                </a:lnTo>
                <a:lnTo>
                  <a:pt x="1034126" y="5286265"/>
                </a:lnTo>
                <a:lnTo>
                  <a:pt x="0" y="5286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5832559">
            <a:off x="18724672" y="2474201"/>
            <a:ext cx="930563" cy="4756873"/>
          </a:xfrm>
          <a:custGeom>
            <a:avLst/>
            <a:gdLst/>
            <a:ahLst/>
            <a:cxnLst/>
            <a:rect l="l" t="t" r="r" b="b"/>
            <a:pathLst>
              <a:path w="930563" h="4756873">
                <a:moveTo>
                  <a:pt x="0" y="0"/>
                </a:moveTo>
                <a:lnTo>
                  <a:pt x="930563" y="0"/>
                </a:lnTo>
                <a:lnTo>
                  <a:pt x="930563" y="4756873"/>
                </a:lnTo>
                <a:lnTo>
                  <a:pt x="0" y="4756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-4430828">
            <a:off x="-2800176" y="-4554003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rot="3902167" flipH="1">
            <a:off x="13786715" y="-4813126"/>
            <a:ext cx="6737985" cy="8229600"/>
          </a:xfrm>
          <a:custGeom>
            <a:avLst/>
            <a:gdLst/>
            <a:ahLst/>
            <a:cxnLst/>
            <a:rect l="l" t="t" r="r" b="b"/>
            <a:pathLst>
              <a:path w="6737985" h="8229600">
                <a:moveTo>
                  <a:pt x="6737985" y="0"/>
                </a:moveTo>
                <a:lnTo>
                  <a:pt x="0" y="0"/>
                </a:lnTo>
                <a:lnTo>
                  <a:pt x="0" y="8229600"/>
                </a:lnTo>
                <a:lnTo>
                  <a:pt x="6737985" y="8229600"/>
                </a:lnTo>
                <a:lnTo>
                  <a:pt x="673798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3278842" y="736864"/>
            <a:ext cx="12038213" cy="432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93"/>
              </a:lnSpc>
            </a:pPr>
            <a:r>
              <a:rPr lang="en-US" sz="13124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ANALISIS DATA PELANGGAN  WHOLESALE SOLUTIONS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79241" y="5370120"/>
            <a:ext cx="11037414" cy="204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9"/>
              </a:lnSpc>
            </a:pPr>
            <a:r>
              <a:rPr lang="en-US" sz="3742" b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Tujuan: Mengidentifikasi pola Pengeluaran pelanggan untuk mengoptimalkan strategi bisnis dan meningkatkan kepuasan pelanggan </a:t>
            </a:r>
          </a:p>
        </p:txBody>
      </p:sp>
      <p:sp>
        <p:nvSpPr>
          <p:cNvPr id="16" name="Action Button: Go Forward or Next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D1A1AA6-A071-2033-5F76-322FB6EDC686}"/>
              </a:ext>
            </a:extLst>
          </p:cNvPr>
          <p:cNvSpPr/>
          <p:nvPr/>
        </p:nvSpPr>
        <p:spPr>
          <a:xfrm>
            <a:off x="16102756" y="7922856"/>
            <a:ext cx="1042416" cy="1042416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3"/>
            <a:stretch>
              <a:fillRect t="-25250" b="-2525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2628334" y="2245822"/>
            <a:ext cx="15152274" cy="8512951"/>
          </a:xfrm>
          <a:custGeom>
            <a:avLst/>
            <a:gdLst/>
            <a:ahLst/>
            <a:cxnLst/>
            <a:rect l="l" t="t" r="r" b="b"/>
            <a:pathLst>
              <a:path w="15152274" h="8512951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</a:blip>
            <a:stretch>
              <a:fillRect l="-68126" t="-26853" r="-6270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268255">
            <a:off x="-43418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268255">
            <a:off x="9957833" y="-4645479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652163" y="3714038"/>
            <a:ext cx="13776234" cy="278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1"/>
              </a:lnSpc>
            </a:pPr>
            <a:r>
              <a:rPr lang="en-US" sz="3851" b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Dataset mencakup pengeluaran tahunan dari 440 pelanggan grosir pada berbagai kategori produk seperti Fresh, Milk, Grocery, Frozen, Detergents_Paper, dan Delicassen. </a:t>
            </a:r>
          </a:p>
        </p:txBody>
      </p:sp>
      <p:sp>
        <p:nvSpPr>
          <p:cNvPr id="7" name="Freeform 7"/>
          <p:cNvSpPr/>
          <p:nvPr/>
        </p:nvSpPr>
        <p:spPr>
          <a:xfrm>
            <a:off x="12263836" y="6878036"/>
            <a:ext cx="6288126" cy="3880737"/>
          </a:xfrm>
          <a:custGeom>
            <a:avLst/>
            <a:gdLst/>
            <a:ahLst/>
            <a:cxnLst/>
            <a:rect l="l" t="t" r="r" b="b"/>
            <a:pathLst>
              <a:path w="6288126" h="3880737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701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-1880918" y="5402675"/>
            <a:ext cx="9273713" cy="5356098"/>
          </a:xfrm>
          <a:custGeom>
            <a:avLst/>
            <a:gdLst/>
            <a:ahLst/>
            <a:cxnLst/>
            <a:rect l="l" t="t" r="r" b="b"/>
            <a:pathLst>
              <a:path w="9273713" h="5356098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50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4391555" y="1263076"/>
            <a:ext cx="9504890" cy="12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RINGKASAN DATA AWAL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2163" y="6678011"/>
            <a:ext cx="9001493" cy="1468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Rata-rata </a:t>
            </a:r>
            <a:r>
              <a:rPr lang="en-US" sz="4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pengeluaran</a:t>
            </a:r>
            <a:r>
              <a:rPr lang="en-US" sz="4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per </a:t>
            </a:r>
            <a:r>
              <a:rPr lang="en-US" sz="4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kategori</a:t>
            </a:r>
            <a:r>
              <a:rPr lang="en-US" sz="4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4200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adalah</a:t>
            </a:r>
            <a:r>
              <a:rPr lang="en-US" sz="4200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2D84C-36F3-549D-2747-E7DA03C2D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796" y="5824439"/>
            <a:ext cx="4209004" cy="4287923"/>
          </a:xfrm>
          <a:prstGeom prst="rect">
            <a:avLst/>
          </a:prstGeom>
        </p:spPr>
      </p:pic>
      <p:sp>
        <p:nvSpPr>
          <p:cNvPr id="14" name="Action Button: Go Forward or Next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27DB3CD-5C5B-0040-AB34-AFE054F61202}"/>
              </a:ext>
            </a:extLst>
          </p:cNvPr>
          <p:cNvSpPr/>
          <p:nvPr/>
        </p:nvSpPr>
        <p:spPr>
          <a:xfrm>
            <a:off x="16383000" y="8953500"/>
            <a:ext cx="1042416" cy="1042416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Go Back or Previous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1767DC7-F6C1-95D9-DFA6-8F6D43192430}"/>
              </a:ext>
            </a:extLst>
          </p:cNvPr>
          <p:cNvSpPr/>
          <p:nvPr/>
        </p:nvSpPr>
        <p:spPr>
          <a:xfrm>
            <a:off x="792959" y="8863757"/>
            <a:ext cx="1042416" cy="1042416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t="-25250" b="-2525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3238861" y="4010582"/>
            <a:ext cx="5856543" cy="5175054"/>
          </a:xfrm>
          <a:custGeom>
            <a:avLst/>
            <a:gdLst/>
            <a:ahLst/>
            <a:cxnLst/>
            <a:rect l="l" t="t" r="r" b="b"/>
            <a:pathLst>
              <a:path w="5856543" h="5175054">
                <a:moveTo>
                  <a:pt x="0" y="0"/>
                </a:moveTo>
                <a:lnTo>
                  <a:pt x="5856543" y="0"/>
                </a:lnTo>
                <a:lnTo>
                  <a:pt x="5856543" y="5175054"/>
                </a:lnTo>
                <a:lnTo>
                  <a:pt x="0" y="5175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6579376" y="2979835"/>
            <a:ext cx="8941425" cy="6899549"/>
          </a:xfrm>
          <a:custGeom>
            <a:avLst/>
            <a:gdLst/>
            <a:ahLst/>
            <a:cxnLst/>
            <a:rect l="l" t="t" r="r" b="b"/>
            <a:pathLst>
              <a:path w="8941425" h="6899549">
                <a:moveTo>
                  <a:pt x="0" y="0"/>
                </a:moveTo>
                <a:lnTo>
                  <a:pt x="8941425" y="0"/>
                </a:lnTo>
                <a:lnTo>
                  <a:pt x="8941425" y="6899549"/>
                </a:lnTo>
                <a:lnTo>
                  <a:pt x="0" y="6899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43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886635" y="3513235"/>
            <a:ext cx="3379865" cy="1216751"/>
          </a:xfrm>
          <a:custGeom>
            <a:avLst/>
            <a:gdLst/>
            <a:ahLst/>
            <a:cxnLst/>
            <a:rect l="l" t="t" r="r" b="b"/>
            <a:pathLst>
              <a:path w="3379865" h="1216751">
                <a:moveTo>
                  <a:pt x="0" y="0"/>
                </a:moveTo>
                <a:lnTo>
                  <a:pt x="3379865" y="0"/>
                </a:lnTo>
                <a:lnTo>
                  <a:pt x="3379865" y="1216752"/>
                </a:lnTo>
                <a:lnTo>
                  <a:pt x="0" y="1216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268255">
            <a:off x="-1306692" y="-523566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268255">
            <a:off x="8694559" y="-523566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213602" flipV="1">
            <a:off x="-1247503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-213602" flipV="1">
            <a:off x="5821557" y="9693553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213602" flipV="1">
            <a:off x="11295078" y="9588778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8229600"/>
                </a:moveTo>
                <a:lnTo>
                  <a:pt x="10900132" y="8229600"/>
                </a:lnTo>
                <a:lnTo>
                  <a:pt x="1090013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4817769" y="3406266"/>
            <a:ext cx="9656670" cy="5779371"/>
          </a:xfrm>
          <a:custGeom>
            <a:avLst/>
            <a:gdLst/>
            <a:ahLst/>
            <a:cxnLst/>
            <a:rect l="l" t="t" r="r" b="b"/>
            <a:pathLst>
              <a:path w="9656670" h="5779371">
                <a:moveTo>
                  <a:pt x="0" y="0"/>
                </a:moveTo>
                <a:lnTo>
                  <a:pt x="9656669" y="0"/>
                </a:lnTo>
                <a:lnTo>
                  <a:pt x="9656669" y="5779370"/>
                </a:lnTo>
                <a:lnTo>
                  <a:pt x="0" y="5779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959820" y="323850"/>
            <a:ext cx="15299480" cy="226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2"/>
              </a:lnSpc>
            </a:pPr>
            <a:r>
              <a:rPr lang="en-US" sz="10051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GRAFIK PENGELUARAN PELANGGAN DI BERBAGAI KATEGORI </a:t>
            </a:r>
          </a:p>
        </p:txBody>
      </p:sp>
      <p:sp>
        <p:nvSpPr>
          <p:cNvPr id="13" name="Action Button: Go Forward or Next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37619C5-F962-3BA7-18E9-F0217901D133}"/>
              </a:ext>
            </a:extLst>
          </p:cNvPr>
          <p:cNvSpPr/>
          <p:nvPr/>
        </p:nvSpPr>
        <p:spPr>
          <a:xfrm>
            <a:off x="16647200" y="8441646"/>
            <a:ext cx="1042416" cy="1042416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Go Back or Previous 1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8BDEF5A-0FC8-40BA-C204-639BB5C446CD}"/>
              </a:ext>
            </a:extLst>
          </p:cNvPr>
          <p:cNvSpPr/>
          <p:nvPr/>
        </p:nvSpPr>
        <p:spPr>
          <a:xfrm>
            <a:off x="535684" y="8403546"/>
            <a:ext cx="1042416" cy="1042416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899" y="789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7434" r="-5568" b="-16846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690973" y="-226450"/>
            <a:ext cx="4006652" cy="11284828"/>
          </a:xfrm>
          <a:custGeom>
            <a:avLst/>
            <a:gdLst/>
            <a:ahLst/>
            <a:cxnLst/>
            <a:rect l="l" t="t" r="r" b="b"/>
            <a:pathLst>
              <a:path w="4006652" h="11284828">
                <a:moveTo>
                  <a:pt x="0" y="0"/>
                </a:moveTo>
                <a:lnTo>
                  <a:pt x="4006652" y="0"/>
                </a:lnTo>
                <a:lnTo>
                  <a:pt x="4006652" y="11284828"/>
                </a:lnTo>
                <a:lnTo>
                  <a:pt x="0" y="11284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636" b="-1830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10800000">
            <a:off x="14850400" y="-419729"/>
            <a:ext cx="3979438" cy="10900800"/>
          </a:xfrm>
          <a:custGeom>
            <a:avLst/>
            <a:gdLst/>
            <a:ahLst/>
            <a:cxnLst/>
            <a:rect l="l" t="t" r="r" b="b"/>
            <a:pathLst>
              <a:path w="3979438" h="10900800">
                <a:moveTo>
                  <a:pt x="0" y="0"/>
                </a:moveTo>
                <a:lnTo>
                  <a:pt x="3979437" y="0"/>
                </a:lnTo>
                <a:lnTo>
                  <a:pt x="3979437" y="10900800"/>
                </a:lnTo>
                <a:lnTo>
                  <a:pt x="0" y="10900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0542" b="-2246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-5013322">
            <a:off x="-7215104" y="671187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2" y="0"/>
                </a:lnTo>
                <a:lnTo>
                  <a:pt x="10900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5786677">
            <a:off x="14756920" y="1066095"/>
            <a:ext cx="10900132" cy="8229600"/>
          </a:xfrm>
          <a:custGeom>
            <a:avLst/>
            <a:gdLst/>
            <a:ahLst/>
            <a:cxnLst/>
            <a:rect l="l" t="t" r="r" b="b"/>
            <a:pathLst>
              <a:path w="10900132" h="8229600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7" name="Freeform 7"/>
          <p:cNvSpPr/>
          <p:nvPr/>
        </p:nvSpPr>
        <p:spPr>
          <a:xfrm flipV="1">
            <a:off x="1701762" y="1192462"/>
            <a:ext cx="716890" cy="7596187"/>
          </a:xfrm>
          <a:custGeom>
            <a:avLst/>
            <a:gdLst/>
            <a:ahLst/>
            <a:cxnLst/>
            <a:rect l="l" t="t" r="r" b="b"/>
            <a:pathLst>
              <a:path w="716890" h="7596187">
                <a:moveTo>
                  <a:pt x="0" y="7596187"/>
                </a:moveTo>
                <a:lnTo>
                  <a:pt x="716890" y="7596187"/>
                </a:lnTo>
                <a:lnTo>
                  <a:pt x="716890" y="0"/>
                </a:lnTo>
                <a:lnTo>
                  <a:pt x="0" y="0"/>
                </a:lnTo>
                <a:lnTo>
                  <a:pt x="0" y="7596187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10800000" flipV="1">
            <a:off x="16047629" y="1670863"/>
            <a:ext cx="716890" cy="7596187"/>
          </a:xfrm>
          <a:custGeom>
            <a:avLst/>
            <a:gdLst/>
            <a:ahLst/>
            <a:cxnLst/>
            <a:rect l="l" t="t" r="r" b="b"/>
            <a:pathLst>
              <a:path w="716890" h="7596187">
                <a:moveTo>
                  <a:pt x="0" y="7596187"/>
                </a:moveTo>
                <a:lnTo>
                  <a:pt x="716890" y="7596187"/>
                </a:lnTo>
                <a:lnTo>
                  <a:pt x="716890" y="0"/>
                </a:lnTo>
                <a:lnTo>
                  <a:pt x="0" y="0"/>
                </a:lnTo>
                <a:lnTo>
                  <a:pt x="0" y="7596187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-5623892">
            <a:off x="-2227497" y="4787863"/>
            <a:ext cx="2169051" cy="3049314"/>
          </a:xfrm>
          <a:custGeom>
            <a:avLst/>
            <a:gdLst/>
            <a:ahLst/>
            <a:cxnLst/>
            <a:rect l="l" t="t" r="r" b="b"/>
            <a:pathLst>
              <a:path w="1154404" h="2485494">
                <a:moveTo>
                  <a:pt x="0" y="0"/>
                </a:moveTo>
                <a:lnTo>
                  <a:pt x="1154405" y="0"/>
                </a:lnTo>
                <a:lnTo>
                  <a:pt x="1154405" y="2485494"/>
                </a:lnTo>
                <a:lnTo>
                  <a:pt x="0" y="2485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823" r="-1082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5623892">
            <a:off x="18486408" y="4877027"/>
            <a:ext cx="1821632" cy="2800138"/>
          </a:xfrm>
          <a:custGeom>
            <a:avLst/>
            <a:gdLst/>
            <a:ahLst/>
            <a:cxnLst/>
            <a:rect l="l" t="t" r="r" b="b"/>
            <a:pathLst>
              <a:path w="1051826" h="2714790">
                <a:moveTo>
                  <a:pt x="0" y="0"/>
                </a:moveTo>
                <a:lnTo>
                  <a:pt x="1051826" y="0"/>
                </a:lnTo>
                <a:lnTo>
                  <a:pt x="1051826" y="2714790"/>
                </a:lnTo>
                <a:lnTo>
                  <a:pt x="0" y="2714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13" r="-229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5078235">
            <a:off x="3628341" y="5701303"/>
            <a:ext cx="1121854" cy="3001617"/>
          </a:xfrm>
          <a:custGeom>
            <a:avLst/>
            <a:gdLst/>
            <a:ahLst/>
            <a:cxnLst/>
            <a:rect l="l" t="t" r="r" b="b"/>
            <a:pathLst>
              <a:path w="1121854" h="3001617">
                <a:moveTo>
                  <a:pt x="0" y="0"/>
                </a:moveTo>
                <a:lnTo>
                  <a:pt x="1121854" y="0"/>
                </a:lnTo>
                <a:lnTo>
                  <a:pt x="1121854" y="3001617"/>
                </a:lnTo>
                <a:lnTo>
                  <a:pt x="0" y="3001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573991" y="3519919"/>
            <a:ext cx="8038732" cy="5290676"/>
          </a:xfrm>
          <a:custGeom>
            <a:avLst/>
            <a:gdLst/>
            <a:ahLst/>
            <a:cxnLst/>
            <a:rect l="l" t="t" r="r" b="b"/>
            <a:pathLst>
              <a:path w="8038732" h="4831791">
                <a:moveTo>
                  <a:pt x="0" y="0"/>
                </a:moveTo>
                <a:lnTo>
                  <a:pt x="8038731" y="0"/>
                </a:lnTo>
                <a:lnTo>
                  <a:pt x="8038731" y="4831791"/>
                </a:lnTo>
                <a:lnTo>
                  <a:pt x="0" y="48317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9144000" y="3519918"/>
            <a:ext cx="8726536" cy="5290676"/>
          </a:xfrm>
          <a:custGeom>
            <a:avLst/>
            <a:gdLst/>
            <a:ahLst/>
            <a:cxnLst/>
            <a:rect l="l" t="t" r="r" b="b"/>
            <a:pathLst>
              <a:path w="8726536" h="4905524">
                <a:moveTo>
                  <a:pt x="0" y="0"/>
                </a:moveTo>
                <a:lnTo>
                  <a:pt x="8726536" y="0"/>
                </a:lnTo>
                <a:lnTo>
                  <a:pt x="8726536" y="4905524"/>
                </a:lnTo>
                <a:lnTo>
                  <a:pt x="0" y="49055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 rot="-324997">
            <a:off x="-2570094" y="6159735"/>
            <a:ext cx="2908536" cy="56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4800" dirty="0">
                <a:solidFill>
                  <a:srgbClr val="E0E0E0"/>
                </a:solidFill>
                <a:latin typeface="TC Milo"/>
                <a:ea typeface="TC Milo"/>
                <a:cs typeface="TC Milo"/>
                <a:sym typeface="TC Milo"/>
              </a:rPr>
              <a:t>CHANNEL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04102" y="869189"/>
            <a:ext cx="11802356" cy="186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2"/>
              </a:lnSpc>
            </a:pPr>
            <a:r>
              <a:rPr lang="en-US" sz="8219" dirty="0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DIAGRAM SEGMENTASI PELANGGAN BERDASARKAN CHANNEL DAN REGION.</a:t>
            </a:r>
          </a:p>
        </p:txBody>
      </p:sp>
      <p:sp>
        <p:nvSpPr>
          <p:cNvPr id="16" name="TextBox 16"/>
          <p:cNvSpPr txBox="1"/>
          <p:nvPr/>
        </p:nvSpPr>
        <p:spPr>
          <a:xfrm rot="-324997">
            <a:off x="18256430" y="6103238"/>
            <a:ext cx="2399228" cy="58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</a:pPr>
            <a:r>
              <a:rPr lang="en-US" sz="4895" dirty="0">
                <a:solidFill>
                  <a:srgbClr val="E0E0E0"/>
                </a:solidFill>
                <a:latin typeface="TC Milo"/>
                <a:ea typeface="TC Milo"/>
                <a:cs typeface="TC Milo"/>
                <a:sym typeface="TC Milo"/>
              </a:rPr>
              <a:t>REGION </a:t>
            </a:r>
          </a:p>
        </p:txBody>
      </p:sp>
      <p:sp>
        <p:nvSpPr>
          <p:cNvPr id="17" name="Action Button: Go Forward or Next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7D0D2FB-19B3-7B50-B376-096BAB86FFAB}"/>
              </a:ext>
            </a:extLst>
          </p:cNvPr>
          <p:cNvSpPr/>
          <p:nvPr/>
        </p:nvSpPr>
        <p:spPr>
          <a:xfrm>
            <a:off x="8889656" y="9244584"/>
            <a:ext cx="1042416" cy="1042416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ction Button: Go Back or Previous 1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3CCF8A3-87DE-EC62-AC3B-6BC483A4B935}"/>
              </a:ext>
            </a:extLst>
          </p:cNvPr>
          <p:cNvSpPr/>
          <p:nvPr/>
        </p:nvSpPr>
        <p:spPr>
          <a:xfrm>
            <a:off x="7621035" y="9244584"/>
            <a:ext cx="1042416" cy="1042416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33" t="-34922" r="-11583" b="-1502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4927850" flipH="1">
            <a:off x="-4381805" y="-3064035"/>
            <a:ext cx="8436112" cy="12536211"/>
          </a:xfrm>
          <a:custGeom>
            <a:avLst/>
            <a:gdLst/>
            <a:ahLst/>
            <a:cxnLst/>
            <a:rect l="l" t="t" r="r" b="b"/>
            <a:pathLst>
              <a:path w="8436112" h="12536211">
                <a:moveTo>
                  <a:pt x="8436112" y="0"/>
                </a:moveTo>
                <a:lnTo>
                  <a:pt x="0" y="0"/>
                </a:lnTo>
                <a:lnTo>
                  <a:pt x="0" y="12536212"/>
                </a:lnTo>
                <a:lnTo>
                  <a:pt x="8436112" y="12536212"/>
                </a:lnTo>
                <a:lnTo>
                  <a:pt x="8436112" y="0"/>
                </a:lnTo>
                <a:close/>
              </a:path>
            </a:pathLst>
          </a:custGeom>
          <a:blipFill>
            <a:blip r:embed="rId4"/>
            <a:stretch>
              <a:fillRect l="-28354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5013322">
            <a:off x="-4322124" y="823807"/>
            <a:ext cx="11211325" cy="8464551"/>
          </a:xfrm>
          <a:custGeom>
            <a:avLst/>
            <a:gdLst/>
            <a:ahLst/>
            <a:cxnLst/>
            <a:rect l="l" t="t" r="r" b="b"/>
            <a:pathLst>
              <a:path w="11211325" h="8464551">
                <a:moveTo>
                  <a:pt x="0" y="0"/>
                </a:moveTo>
                <a:lnTo>
                  <a:pt x="11211326" y="0"/>
                </a:lnTo>
                <a:lnTo>
                  <a:pt x="11211326" y="8464551"/>
                </a:lnTo>
                <a:lnTo>
                  <a:pt x="0" y="8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5339252">
            <a:off x="10619882" y="-1645107"/>
            <a:ext cx="2474617" cy="7296946"/>
          </a:xfrm>
          <a:custGeom>
            <a:avLst/>
            <a:gdLst/>
            <a:ahLst/>
            <a:cxnLst/>
            <a:rect l="l" t="t" r="r" b="b"/>
            <a:pathLst>
              <a:path w="2474617" h="7296946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657280" y="3304949"/>
            <a:ext cx="18967343" cy="8458523"/>
          </a:xfrm>
          <a:custGeom>
            <a:avLst/>
            <a:gdLst/>
            <a:ahLst/>
            <a:cxnLst/>
            <a:rect l="l" t="t" r="r" b="b"/>
            <a:pathLst>
              <a:path w="18967343" h="845852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218" r="-2221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6984471" y="838949"/>
            <a:ext cx="7444480" cy="21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8"/>
              </a:lnSpc>
            </a:pPr>
            <a:r>
              <a:rPr lang="en-US" sz="9673">
                <a:solidFill>
                  <a:srgbClr val="FFFFFF"/>
                </a:solidFill>
                <a:latin typeface="TC Milo"/>
                <a:ea typeface="TC Milo"/>
                <a:cs typeface="TC Milo"/>
                <a:sym typeface="TC Milo"/>
              </a:rPr>
              <a:t>KESIMPULAN DAN REKOMENDASI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1951" y="3042146"/>
            <a:ext cx="11437349" cy="289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3185" b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Kesimpulan: </a:t>
            </a:r>
          </a:p>
          <a:p>
            <a:pPr algn="l">
              <a:lnSpc>
                <a:spcPts val="4459"/>
              </a:lnSpc>
            </a:pPr>
            <a:r>
              <a:rPr lang="en-US" sz="3185" b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Kategori  produk dengan dengan pengeluaran tertinggi adalah Fresh sedangkan yang terendah adalah Delicassen. Sedangkan Jenis Channel yang tertinggi adalah Horeca dan channel yang terendah adalah Retail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21951" y="6433188"/>
            <a:ext cx="10770208" cy="345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Rekomendasi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:</a:t>
            </a:r>
          </a:p>
          <a:p>
            <a:pPr algn="l">
              <a:lnSpc>
                <a:spcPts val="4459"/>
              </a:lnSpc>
            </a:pP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Fokus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pada strategi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pemasaran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untuk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produk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fresh,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pertimbangkan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promosi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di region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dengan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jumlah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pelanggan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lebih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sedikit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,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menyesuaikan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penawaran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berdasarkan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jenis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pelanggan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untuk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meningkatkan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kepuasan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3185" b="1" dirty="0" err="1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pelanggan</a:t>
            </a:r>
            <a:r>
              <a:rPr lang="en-US" sz="3185" b="1" dirty="0">
                <a:solidFill>
                  <a:srgbClr val="AA8E6B"/>
                </a:solidFill>
                <a:latin typeface="Agrandir Bold"/>
                <a:ea typeface="Agrandir Bold"/>
                <a:cs typeface="Agrandir Bold"/>
                <a:sym typeface="Agrandir Bold"/>
              </a:rPr>
              <a:t>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784" y="4199928"/>
            <a:ext cx="4884760" cy="85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3"/>
              </a:lnSpc>
            </a:pPr>
            <a:r>
              <a:rPr lang="en-US" sz="7184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KESIMPULAN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7784" y="7772335"/>
            <a:ext cx="4884760" cy="85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63"/>
              </a:lnSpc>
            </a:pPr>
            <a:r>
              <a:rPr lang="en-US" sz="7184">
                <a:solidFill>
                  <a:srgbClr val="201E20"/>
                </a:solidFill>
                <a:latin typeface="TC Milo"/>
                <a:ea typeface="TC Milo"/>
                <a:cs typeface="TC Milo"/>
                <a:sym typeface="TC Milo"/>
              </a:rPr>
              <a:t>REKOMENDASI</a:t>
            </a:r>
          </a:p>
        </p:txBody>
      </p:sp>
      <p:sp>
        <p:nvSpPr>
          <p:cNvPr id="13" name="Action Button: Go Back or Previous 1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5955C68-866B-7352-1E37-544C8FB0434A}"/>
              </a:ext>
            </a:extLst>
          </p:cNvPr>
          <p:cNvSpPr/>
          <p:nvPr/>
        </p:nvSpPr>
        <p:spPr>
          <a:xfrm>
            <a:off x="16133196" y="9323430"/>
            <a:ext cx="917925" cy="923823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Go Home 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C26CBF32-7B19-69CB-1C5F-B07062618494}"/>
              </a:ext>
            </a:extLst>
          </p:cNvPr>
          <p:cNvSpPr/>
          <p:nvPr/>
        </p:nvSpPr>
        <p:spPr>
          <a:xfrm>
            <a:off x="17152721" y="9244584"/>
            <a:ext cx="1042416" cy="1042416"/>
          </a:xfrm>
          <a:prstGeom prst="actionButtonHom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137</Words>
  <Application>Microsoft Office PowerPoint</Application>
  <PresentationFormat>Custom</PresentationFormat>
  <Paragraphs>18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Agrandir Bold</vt:lpstr>
      <vt:lpstr>TC Milo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Wholesale Solutions,</dc:title>
  <cp:lastModifiedBy>MAWAR SUWENDI</cp:lastModifiedBy>
  <cp:revision>4</cp:revision>
  <dcterms:created xsi:type="dcterms:W3CDTF">2006-08-16T00:00:00Z</dcterms:created>
  <dcterms:modified xsi:type="dcterms:W3CDTF">2024-12-20T13:18:52Z</dcterms:modified>
  <dc:identifier>DAGZyEDknQs</dc:identifier>
</cp:coreProperties>
</file>